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88" r:id="rId4"/>
    <p:sldId id="258" r:id="rId5"/>
    <p:sldId id="289" r:id="rId6"/>
    <p:sldId id="259" r:id="rId7"/>
    <p:sldId id="260" r:id="rId8"/>
    <p:sldId id="261" r:id="rId9"/>
    <p:sldId id="262" r:id="rId10"/>
    <p:sldId id="263" r:id="rId11"/>
    <p:sldId id="267" r:id="rId12"/>
    <p:sldId id="257" r:id="rId13"/>
    <p:sldId id="269" r:id="rId14"/>
    <p:sldId id="272" r:id="rId15"/>
    <p:sldId id="273" r:id="rId16"/>
    <p:sldId id="270" r:id="rId17"/>
    <p:sldId id="271" r:id="rId18"/>
    <p:sldId id="287" r:id="rId19"/>
    <p:sldId id="274" r:id="rId20"/>
    <p:sldId id="275" r:id="rId21"/>
    <p:sldId id="276" r:id="rId22"/>
    <p:sldId id="268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41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2020/10/12</a:t>
            </a:fld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来自天空的革命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科技文明通论第五讲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哥白尼日心说遇到的科学困境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67544" y="1700808"/>
            <a:ext cx="7990656" cy="4395192"/>
          </a:xfrm>
        </p:spPr>
        <p:txBody>
          <a:bodyPr/>
          <a:lstStyle/>
          <a:p>
            <a:r>
              <a:rPr lang="zh-CN" altLang="en-US" dirty="0" smtClean="0"/>
              <a:t>精度不如托勒密地心说，更不如第谷体系</a:t>
            </a:r>
            <a:endParaRPr lang="en-US" altLang="zh-CN" dirty="0" smtClean="0"/>
          </a:p>
          <a:p>
            <a:r>
              <a:rPr lang="zh-CN" altLang="en-US" dirty="0" smtClean="0"/>
              <a:t>缺乏合理的物理学机制</a:t>
            </a:r>
            <a:endParaRPr lang="en-US" altLang="zh-CN" dirty="0" smtClean="0"/>
          </a:p>
          <a:p>
            <a:r>
              <a:rPr lang="zh-CN" altLang="en-US" dirty="0" smtClean="0"/>
              <a:t>不可避免导致宇宙的开放性</a:t>
            </a:r>
            <a:endParaRPr lang="zh-CN" altLang="en-US" dirty="0"/>
          </a:p>
        </p:txBody>
      </p:sp>
      <p:pic>
        <p:nvPicPr>
          <p:cNvPr id="7" name="图片 6" descr="07太阳系真实比例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3645023"/>
            <a:ext cx="6048672" cy="27807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新柏拉图主义</a:t>
            </a:r>
            <a:endParaRPr lang="zh-CN" altLang="en-US" dirty="0"/>
          </a:p>
        </p:txBody>
      </p:sp>
      <p:pic>
        <p:nvPicPr>
          <p:cNvPr id="7" name="内容占位符 6" descr="库恩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915816" y="1484784"/>
            <a:ext cx="5864436" cy="4824536"/>
          </a:xfrm>
        </p:spPr>
      </p:pic>
      <p:pic>
        <p:nvPicPr>
          <p:cNvPr id="8" name="内容占位符 7" descr="neoplatinism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79512" y="3717032"/>
            <a:ext cx="3810000" cy="2785533"/>
          </a:xfrm>
        </p:spPr>
      </p:pic>
      <p:sp>
        <p:nvSpPr>
          <p:cNvPr id="9" name="TextBox 8"/>
          <p:cNvSpPr txBox="1"/>
          <p:nvPr/>
        </p:nvSpPr>
        <p:spPr>
          <a:xfrm>
            <a:off x="251520" y="170080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托马斯</a:t>
            </a:r>
            <a:r>
              <a:rPr lang="en-US" altLang="zh-CN" sz="2400" dirty="0" smtClean="0"/>
              <a:t>·</a:t>
            </a:r>
            <a:r>
              <a:rPr lang="zh-CN" altLang="en-US" sz="2400" dirty="0" smtClean="0"/>
              <a:t>库恩</a:t>
            </a:r>
            <a:endParaRPr lang="en-US" altLang="zh-CN" sz="2400" dirty="0" smtClean="0"/>
          </a:p>
          <a:p>
            <a:r>
              <a:rPr lang="en-US" altLang="zh-CN" sz="2400" dirty="0" smtClean="0"/>
              <a:t>Thomas S. Kuhn</a:t>
            </a:r>
          </a:p>
          <a:p>
            <a:r>
              <a:rPr lang="en-US" altLang="zh-CN" sz="2400" dirty="0" smtClean="0"/>
              <a:t>(1922–1996)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新柏拉图主义</a:t>
            </a:r>
            <a:endParaRPr lang="zh-CN" altLang="en-US" dirty="0"/>
          </a:p>
        </p:txBody>
      </p:sp>
      <p:pic>
        <p:nvPicPr>
          <p:cNvPr id="4" name="内容占位符 3" descr="05 Pythagoras5regularsolid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2564904"/>
            <a:ext cx="8098130" cy="30963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开普勒的工作</a:t>
            </a:r>
            <a:endParaRPr lang="zh-CN" altLang="en-US" dirty="0"/>
          </a:p>
        </p:txBody>
      </p:sp>
      <p:pic>
        <p:nvPicPr>
          <p:cNvPr id="7" name="内容占位符 6" descr="07开普勒像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484784"/>
            <a:ext cx="2286000" cy="3139440"/>
          </a:xfrm>
        </p:spPr>
      </p:pic>
      <p:pic>
        <p:nvPicPr>
          <p:cNvPr id="8" name="图片 7" descr="07开普勒定律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2418458"/>
            <a:ext cx="6038288" cy="35308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布鲁诺</a:t>
            </a:r>
            <a:endParaRPr lang="zh-CN" altLang="en-US" dirty="0"/>
          </a:p>
        </p:txBody>
      </p:sp>
      <p:pic>
        <p:nvPicPr>
          <p:cNvPr id="5" name="内容占位符 4" descr="07布鲁诺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628800"/>
            <a:ext cx="3384376" cy="4843472"/>
          </a:xfrm>
        </p:spPr>
      </p:pic>
      <p:pic>
        <p:nvPicPr>
          <p:cNvPr id="6" name="内容占位符 5" descr="05布鲁诺画像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0" y="1628800"/>
            <a:ext cx="3672408" cy="4896544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布鲁诺的神学观点</a:t>
            </a:r>
            <a:r>
              <a:rPr lang="en-US" altLang="zh-CN" dirty="0" err="1" smtClean="0"/>
              <a:t>vs</a:t>
            </a:r>
            <a:r>
              <a:rPr lang="zh-CN" altLang="en-US" dirty="0" smtClean="0"/>
              <a:t>天主教观点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1520" y="1828800"/>
            <a:ext cx="4244280" cy="4408512"/>
          </a:xfrm>
        </p:spPr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天主教观点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/>
              <a:t>三位一体</a:t>
            </a:r>
            <a:endParaRPr lang="en-US" altLang="zh-CN" dirty="0" smtClean="0"/>
          </a:p>
          <a:p>
            <a:r>
              <a:rPr lang="zh-CN" altLang="en-US" dirty="0" smtClean="0"/>
              <a:t>耶稣是基督</a:t>
            </a:r>
            <a:endParaRPr lang="en-US" altLang="zh-CN" dirty="0" smtClean="0"/>
          </a:p>
          <a:p>
            <a:r>
              <a:rPr lang="zh-CN" altLang="en-US" dirty="0" smtClean="0"/>
              <a:t>弥撒的饼和酒是基督的变体</a:t>
            </a:r>
            <a:endParaRPr lang="en-US" altLang="zh-CN" dirty="0" smtClean="0"/>
          </a:p>
          <a:p>
            <a:r>
              <a:rPr lang="zh-CN" altLang="en-US" dirty="0" smtClean="0"/>
              <a:t>时空有限，有末日审判</a:t>
            </a:r>
            <a:endParaRPr lang="en-US" altLang="zh-CN" dirty="0" smtClean="0"/>
          </a:p>
          <a:p>
            <a:r>
              <a:rPr lang="zh-CN" altLang="en-US" dirty="0" smtClean="0"/>
              <a:t>否认轮回</a:t>
            </a:r>
            <a:endParaRPr lang="en-US" altLang="zh-CN" dirty="0" smtClean="0"/>
          </a:p>
          <a:p>
            <a:r>
              <a:rPr lang="zh-CN" altLang="en-US" dirty="0" smtClean="0"/>
              <a:t>反对巫术</a:t>
            </a:r>
            <a:endParaRPr lang="en-US" altLang="zh-CN" dirty="0" smtClean="0"/>
          </a:p>
          <a:p>
            <a:r>
              <a:rPr lang="zh-CN" altLang="en-US" dirty="0" smtClean="0"/>
              <a:t>马利亚卒世童贞论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00264" cy="4552528"/>
          </a:xfrm>
        </p:spPr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布鲁诺观点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/>
              <a:t>反对三位一体</a:t>
            </a:r>
            <a:endParaRPr lang="en-US" altLang="zh-CN" dirty="0" smtClean="0"/>
          </a:p>
          <a:p>
            <a:r>
              <a:rPr lang="zh-CN" altLang="en-US" dirty="0" smtClean="0"/>
              <a:t>耶稣不是基督</a:t>
            </a:r>
            <a:endParaRPr lang="en-US" altLang="zh-CN" dirty="0" smtClean="0"/>
          </a:p>
          <a:p>
            <a:r>
              <a:rPr lang="zh-CN" altLang="en-US" dirty="0" smtClean="0"/>
              <a:t>弥撒的饼和酒不是基督的变体</a:t>
            </a:r>
            <a:endParaRPr lang="en-US" altLang="zh-CN" dirty="0" smtClean="0"/>
          </a:p>
          <a:p>
            <a:r>
              <a:rPr lang="zh-CN" altLang="en-US" dirty="0" smtClean="0"/>
              <a:t>时空无限，无末日审判</a:t>
            </a:r>
            <a:endParaRPr lang="en-US" altLang="zh-CN" dirty="0" smtClean="0"/>
          </a:p>
          <a:p>
            <a:r>
              <a:rPr lang="zh-CN" altLang="en-US" dirty="0" smtClean="0"/>
              <a:t>相信人和畜之间的轮回</a:t>
            </a:r>
            <a:endParaRPr lang="en-US" altLang="zh-CN" dirty="0" smtClean="0"/>
          </a:p>
          <a:p>
            <a:r>
              <a:rPr lang="zh-CN" altLang="en-US" dirty="0" smtClean="0"/>
              <a:t>沉迷于巫术</a:t>
            </a:r>
            <a:endParaRPr lang="en-US" altLang="zh-CN" dirty="0" smtClean="0"/>
          </a:p>
          <a:p>
            <a:r>
              <a:rPr lang="zh-CN" altLang="en-US" dirty="0" smtClean="0"/>
              <a:t>马利亚不是处女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伽利略</a:t>
            </a:r>
            <a:endParaRPr lang="zh-CN" altLang="en-US" dirty="0"/>
          </a:p>
        </p:txBody>
      </p:sp>
      <p:pic>
        <p:nvPicPr>
          <p:cNvPr id="4" name="内容占位符 3" descr="07伽利略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206083"/>
            <a:ext cx="3810000" cy="3512634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Galileo </a:t>
            </a:r>
            <a:r>
              <a:rPr lang="en-US" altLang="zh-CN" dirty="0" err="1" smtClean="0"/>
              <a:t>Galilei</a:t>
            </a:r>
            <a:r>
              <a:rPr lang="en-US" altLang="zh-CN" dirty="0" smtClean="0"/>
              <a:t> (1564–1642)</a:t>
            </a:r>
          </a:p>
          <a:p>
            <a:r>
              <a:rPr lang="zh-CN" altLang="en-US" dirty="0" smtClean="0"/>
              <a:t>起初是大学教授</a:t>
            </a:r>
            <a:endParaRPr lang="en-US" altLang="zh-CN" dirty="0" smtClean="0"/>
          </a:p>
          <a:p>
            <a:r>
              <a:rPr lang="zh-CN" altLang="en-US" dirty="0" smtClean="0"/>
              <a:t>通过巴结成为宫廷科学家</a:t>
            </a:r>
            <a:endParaRPr lang="en-US" altLang="zh-CN" dirty="0" smtClean="0"/>
          </a:p>
          <a:p>
            <a:r>
              <a:rPr lang="en-US" altLang="zh-CN" dirty="0" smtClean="0"/>
              <a:t>1632</a:t>
            </a:r>
            <a:r>
              <a:rPr lang="zh-CN" altLang="en-US" dirty="0" smtClean="0"/>
              <a:t>年出版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关于两大世界体系的对话</a:t>
            </a:r>
            <a:r>
              <a:rPr lang="en-US" altLang="zh-CN" dirty="0" smtClean="0"/>
              <a:t>》</a:t>
            </a:r>
          </a:p>
          <a:p>
            <a:r>
              <a:rPr lang="en-US" altLang="zh-CN" dirty="0" smtClean="0"/>
              <a:t>1638</a:t>
            </a:r>
            <a:r>
              <a:rPr lang="zh-CN" altLang="en-US" dirty="0" smtClean="0"/>
              <a:t>年出版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关于两种新科学的谈话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传说中的“比萨斜塔实验”</a:t>
            </a:r>
            <a:endParaRPr lang="zh-CN" altLang="en-US" dirty="0"/>
          </a:p>
        </p:txBody>
      </p:sp>
      <p:pic>
        <p:nvPicPr>
          <p:cNvPr id="6" name="内容占位符 5" descr="07比萨斜塔实验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5656" y="1268760"/>
            <a:ext cx="6480720" cy="5233941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物理学与数学的结合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亚里士多德四因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形式因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质料因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动力因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目的因</a:t>
            </a:r>
            <a:endParaRPr lang="en-US" altLang="zh-CN" b="1" dirty="0" smtClean="0"/>
          </a:p>
          <a:p>
            <a:r>
              <a:rPr lang="zh-CN" altLang="en-US" dirty="0" smtClean="0"/>
              <a:t>质性物理学→量性物理学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425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笛卡尔</a:t>
            </a:r>
            <a:endParaRPr lang="zh-CN" altLang="en-US" dirty="0"/>
          </a:p>
        </p:txBody>
      </p:sp>
      <p:pic>
        <p:nvPicPr>
          <p:cNvPr id="6" name="内容占位符 5" descr="05笛卡尔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47649" y="1828800"/>
            <a:ext cx="3486302" cy="42672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644008" y="1628800"/>
            <a:ext cx="3810000" cy="4840560"/>
          </a:xfrm>
        </p:spPr>
        <p:txBody>
          <a:bodyPr/>
          <a:lstStyle/>
          <a:p>
            <a:r>
              <a:rPr lang="en-US" altLang="zh-CN" dirty="0" smtClean="0"/>
              <a:t>René Descartes</a:t>
            </a:r>
            <a:br>
              <a:rPr lang="en-US" altLang="zh-CN" dirty="0" smtClean="0"/>
            </a:br>
            <a:r>
              <a:rPr lang="en-US" altLang="zh-CN" dirty="0" smtClean="0"/>
              <a:t>(1596–1650)</a:t>
            </a:r>
          </a:p>
          <a:p>
            <a:r>
              <a:rPr lang="zh-CN" altLang="en-US" dirty="0" smtClean="0"/>
              <a:t>继承了数学化的力学传统，使世界图景数学化、机械化</a:t>
            </a:r>
            <a:endParaRPr lang="en-US" altLang="zh-CN" dirty="0" smtClean="0"/>
          </a:p>
          <a:p>
            <a:r>
              <a:rPr lang="zh-CN" altLang="en-US" dirty="0" smtClean="0"/>
              <a:t>提出惯性定律、运动守恒定律</a:t>
            </a:r>
            <a:endParaRPr lang="en-US" altLang="zh-CN" dirty="0" smtClean="0"/>
          </a:p>
          <a:p>
            <a:r>
              <a:rPr lang="zh-CN" altLang="en-US" dirty="0" smtClean="0"/>
              <a:t>重提微粒说</a:t>
            </a:r>
            <a:endParaRPr lang="en-US" altLang="zh-CN" dirty="0" smtClean="0"/>
          </a:p>
          <a:p>
            <a:r>
              <a:rPr lang="zh-CN" altLang="en-US" dirty="0" smtClean="0"/>
              <a:t>解析几何的开创者</a:t>
            </a:r>
            <a:endParaRPr lang="en-US" altLang="zh-CN" dirty="0" smtClean="0"/>
          </a:p>
          <a:p>
            <a:r>
              <a:rPr lang="zh-CN" altLang="en-US" dirty="0" smtClean="0"/>
              <a:t>“我思故我在”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现代科学的起源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5805264"/>
            <a:ext cx="233910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保真的演绎逻辑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84784"/>
            <a:ext cx="230425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基督教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57301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经院哲学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>
            <a:stCxn id="9" idx="2"/>
            <a:endCxn id="10" idx="0"/>
          </p:cNvCxnSpPr>
          <p:nvPr/>
        </p:nvCxnSpPr>
        <p:spPr bwMode="auto">
          <a:xfrm>
            <a:off x="1619672" y="1946449"/>
            <a:ext cx="0" cy="16265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直接箭头连接符 15"/>
          <p:cNvCxnSpPr>
            <a:stCxn id="5" idx="0"/>
            <a:endCxn id="10" idx="2"/>
          </p:cNvCxnSpPr>
          <p:nvPr/>
        </p:nvCxnSpPr>
        <p:spPr bwMode="auto">
          <a:xfrm flipH="1" flipV="1">
            <a:off x="1619672" y="4034681"/>
            <a:ext cx="17423" cy="17705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067944" y="1484784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线性时间观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/>
          <p:cNvCxnSpPr>
            <a:stCxn id="9" idx="3"/>
            <a:endCxn id="21" idx="1"/>
          </p:cNvCxnSpPr>
          <p:nvPr/>
        </p:nvCxnSpPr>
        <p:spPr bwMode="auto">
          <a:xfrm>
            <a:off x="2771800" y="1715617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203848" y="321297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人类中心主义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箭头连接符 36"/>
          <p:cNvCxnSpPr>
            <a:stCxn id="10" idx="3"/>
            <a:endCxn id="33" idx="1"/>
          </p:cNvCxnSpPr>
          <p:nvPr/>
        </p:nvCxnSpPr>
        <p:spPr bwMode="auto">
          <a:xfrm flipV="1">
            <a:off x="2771800" y="3443809"/>
            <a:ext cx="432048" cy="36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588224" y="227687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对未来的期待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箭头连接符 40"/>
          <p:cNvCxnSpPr>
            <a:stCxn id="21" idx="3"/>
            <a:endCxn id="40" idx="0"/>
          </p:cNvCxnSpPr>
          <p:nvPr/>
        </p:nvCxnSpPr>
        <p:spPr bwMode="auto">
          <a:xfrm>
            <a:off x="6012160" y="1715617"/>
            <a:ext cx="1728192" cy="5612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51" name="直接箭头连接符 50"/>
          <p:cNvCxnSpPr>
            <a:stCxn id="33" idx="2"/>
            <a:endCxn id="59" idx="0"/>
          </p:cNvCxnSpPr>
          <p:nvPr/>
        </p:nvCxnSpPr>
        <p:spPr bwMode="auto">
          <a:xfrm>
            <a:off x="4355976" y="3674641"/>
            <a:ext cx="684076" cy="6904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4139952" y="4365104"/>
            <a:ext cx="180020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消除目的论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55776" y="515719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自然数学化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直接箭头连接符 65"/>
          <p:cNvCxnSpPr>
            <a:stCxn id="33" idx="2"/>
            <a:endCxn id="64" idx="0"/>
          </p:cNvCxnSpPr>
          <p:nvPr/>
        </p:nvCxnSpPr>
        <p:spPr bwMode="auto">
          <a:xfrm flipH="1">
            <a:off x="3707904" y="3674641"/>
            <a:ext cx="648072" cy="14825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69" name="直接箭头连接符 68"/>
          <p:cNvCxnSpPr>
            <a:stCxn id="10" idx="3"/>
            <a:endCxn id="64" idx="0"/>
          </p:cNvCxnSpPr>
          <p:nvPr/>
        </p:nvCxnSpPr>
        <p:spPr bwMode="auto">
          <a:xfrm>
            <a:off x="2771800" y="3803849"/>
            <a:ext cx="936104" cy="135334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3" name="TextBox 21"/>
          <p:cNvSpPr txBox="1"/>
          <p:nvPr/>
        </p:nvSpPr>
        <p:spPr>
          <a:xfrm>
            <a:off x="1962167" y="2355267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求力意志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连接符 23"/>
          <p:cNvCxnSpPr>
            <a:endCxn id="23" idx="0"/>
          </p:cNvCxnSpPr>
          <p:nvPr/>
        </p:nvCxnSpPr>
        <p:spPr bwMode="auto">
          <a:xfrm>
            <a:off x="2771800" y="1715617"/>
            <a:ext cx="162475" cy="639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箭头连接符 24"/>
          <p:cNvCxnSpPr>
            <a:stCxn id="23" idx="2"/>
          </p:cNvCxnSpPr>
          <p:nvPr/>
        </p:nvCxnSpPr>
        <p:spPr bwMode="auto">
          <a:xfrm>
            <a:off x="2934275" y="2816932"/>
            <a:ext cx="1421701" cy="3960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牛顿</a:t>
            </a:r>
            <a:endParaRPr lang="zh-CN" altLang="en-US" dirty="0"/>
          </a:p>
        </p:txBody>
      </p:sp>
      <p:pic>
        <p:nvPicPr>
          <p:cNvPr id="5" name="内容占位符 4" descr="07牛顿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32338" y="1828800"/>
            <a:ext cx="3516923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72272" cy="4267200"/>
          </a:xfrm>
        </p:spPr>
        <p:txBody>
          <a:bodyPr/>
          <a:lstStyle/>
          <a:p>
            <a:r>
              <a:rPr lang="en-US" altLang="zh-CN" dirty="0" smtClean="0"/>
              <a:t>Isaac Newton (1642–1727)</a:t>
            </a:r>
          </a:p>
          <a:p>
            <a:r>
              <a:rPr lang="en-US" altLang="zh-CN" dirty="0" smtClean="0"/>
              <a:t>1672</a:t>
            </a:r>
            <a:r>
              <a:rPr lang="zh-CN" altLang="en-US" dirty="0" smtClean="0"/>
              <a:t>年发表光学文章</a:t>
            </a:r>
            <a:endParaRPr lang="en-US" altLang="zh-CN" dirty="0" smtClean="0"/>
          </a:p>
          <a:p>
            <a:r>
              <a:rPr lang="zh-CN" altLang="en-US" dirty="0" smtClean="0"/>
              <a:t>同年加入伦敦皇家学会</a:t>
            </a:r>
            <a:endParaRPr lang="en-US" altLang="zh-CN" dirty="0" smtClean="0"/>
          </a:p>
          <a:p>
            <a:r>
              <a:rPr lang="en-US" altLang="zh-CN" dirty="0" smtClean="0"/>
              <a:t>1687</a:t>
            </a:r>
            <a:r>
              <a:rPr lang="zh-CN" altLang="en-US" dirty="0" smtClean="0"/>
              <a:t>年出版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自然哲学的数学原理</a:t>
            </a:r>
            <a:r>
              <a:rPr lang="en-US" altLang="zh-CN" dirty="0" smtClean="0"/>
              <a:t>》</a:t>
            </a:r>
          </a:p>
          <a:p>
            <a:r>
              <a:rPr lang="en-US" altLang="zh-CN" dirty="0" smtClean="0"/>
              <a:t>1696</a:t>
            </a:r>
            <a:r>
              <a:rPr lang="zh-CN" altLang="en-US" dirty="0" smtClean="0"/>
              <a:t>年到铸币厂工作</a:t>
            </a:r>
            <a:endParaRPr lang="en-US" altLang="zh-CN" dirty="0" smtClean="0"/>
          </a:p>
          <a:p>
            <a:r>
              <a:rPr lang="en-US" altLang="zh-CN" dirty="0" smtClean="0"/>
              <a:t>1703</a:t>
            </a:r>
            <a:r>
              <a:rPr lang="zh-CN" altLang="en-US" dirty="0" smtClean="0"/>
              <a:t>年任皇家学会会长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牛顿物理学的绝对时空观</a:t>
            </a:r>
            <a:endParaRPr lang="zh-CN" altLang="en-US" dirty="0"/>
          </a:p>
        </p:txBody>
      </p:sp>
      <p:pic>
        <p:nvPicPr>
          <p:cNvPr id="5" name="内容占位符 4" descr="07膨胀网格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340768"/>
            <a:ext cx="3384376" cy="2538282"/>
          </a:xfrm>
        </p:spPr>
      </p:pic>
      <p:pic>
        <p:nvPicPr>
          <p:cNvPr id="6" name="内容占位符 5" descr="07历史是扁平的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95536" y="3933056"/>
            <a:ext cx="8208912" cy="2736304"/>
          </a:xfrm>
        </p:spPr>
      </p:pic>
      <p:pic>
        <p:nvPicPr>
          <p:cNvPr id="7" name="图片 6" descr="07绝对空间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1484784"/>
            <a:ext cx="2209428" cy="23198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数学的抽象过程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484784"/>
            <a:ext cx="7772400" cy="4611216"/>
          </a:xfrm>
        </p:spPr>
        <p:txBody>
          <a:bodyPr/>
          <a:lstStyle/>
          <a:p>
            <a:r>
              <a:rPr lang="zh-CN" altLang="en-US" b="1" dirty="0" smtClean="0"/>
              <a:t>古希腊人的第一步抽象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从具体的事物抽象出同质物的数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从具体的形状抽象出理念性的形</a:t>
            </a:r>
            <a:endParaRPr lang="zh-CN" altLang="en-US" dirty="0"/>
          </a:p>
        </p:txBody>
      </p:sp>
      <p:pic>
        <p:nvPicPr>
          <p:cNvPr id="4" name="图片 3" descr="05 six app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3212976"/>
            <a:ext cx="4953000" cy="330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数学的抽象过程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笛卡尔开始的第二步抽象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数和形不再与物理实物相关联，成为纯粹的概念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42</a:t>
            </a:r>
          </a:p>
          <a:p>
            <a:pPr lvl="1"/>
            <a:r>
              <a:rPr lang="zh-CN" altLang="en-US" dirty="0" smtClean="0"/>
              <a:t>然而，直到</a:t>
            </a:r>
            <a:r>
              <a:rPr lang="en-US" altLang="zh-CN" dirty="0" smtClean="0"/>
              <a:t>19</a:t>
            </a:r>
            <a:r>
              <a:rPr lang="zh-CN" altLang="en-US" dirty="0" smtClean="0"/>
              <a:t>世纪，数学要反映物理实体的观念仍然影响着数学界</a:t>
            </a:r>
            <a:endParaRPr lang="en-US" altLang="zh-CN" dirty="0" smtClean="0"/>
          </a:p>
          <a:p>
            <a:r>
              <a:rPr lang="en-US" altLang="zh-CN" b="1" dirty="0" smtClean="0"/>
              <a:t>19</a:t>
            </a:r>
            <a:r>
              <a:rPr lang="zh-CN" altLang="en-US" b="1" dirty="0" smtClean="0"/>
              <a:t>世纪起：以群论等为代表的三步以及更高阶的抽象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数学的继续发展</a:t>
            </a:r>
            <a:endParaRPr lang="zh-CN" altLang="en-US" dirty="0"/>
          </a:p>
        </p:txBody>
      </p:sp>
      <p:pic>
        <p:nvPicPr>
          <p:cNvPr id="5" name="内容占位符 4" descr="09柯西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175946" y="1828800"/>
            <a:ext cx="2829708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Augustin</a:t>
            </a:r>
            <a:r>
              <a:rPr lang="en-US" altLang="zh-CN" dirty="0" smtClean="0"/>
              <a:t> Louis Cauchy (1789–1857)</a:t>
            </a:r>
          </a:p>
          <a:p>
            <a:r>
              <a:rPr lang="en-US" altLang="zh-CN" dirty="0" smtClean="0"/>
              <a:t>1821</a:t>
            </a:r>
            <a:r>
              <a:rPr lang="zh-CN" altLang="en-US" dirty="0" smtClean="0"/>
              <a:t>年给出极限的定义，克服了第二次数学危机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数学的继续发展</a:t>
            </a:r>
            <a:endParaRPr lang="zh-CN" altLang="en-US" dirty="0"/>
          </a:p>
        </p:txBody>
      </p:sp>
      <p:pic>
        <p:nvPicPr>
          <p:cNvPr id="5" name="内容占位符 4" descr="09伽罗瓦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38510" y="1828800"/>
            <a:ext cx="3304580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Évariste</a:t>
            </a:r>
            <a:r>
              <a:rPr lang="en-US" altLang="zh-CN" dirty="0" smtClean="0"/>
              <a:t> Galois (1811–1832)</a:t>
            </a:r>
          </a:p>
          <a:p>
            <a:r>
              <a:rPr lang="zh-CN" altLang="en-US" dirty="0" smtClean="0"/>
              <a:t>提出群论，为代数学的发展开辟了新方向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数学的继续发展</a:t>
            </a:r>
            <a:endParaRPr lang="zh-CN" altLang="en-US" dirty="0"/>
          </a:p>
        </p:txBody>
      </p:sp>
      <p:pic>
        <p:nvPicPr>
          <p:cNvPr id="5" name="内容占位符 4" descr="09罗巴切夫斯基像.GI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47044" y="1828800"/>
            <a:ext cx="3087511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N. I. </a:t>
            </a:r>
            <a:r>
              <a:rPr lang="en-US" altLang="zh-CN" dirty="0" err="1" smtClean="0"/>
              <a:t>Lobachevsky</a:t>
            </a:r>
            <a:r>
              <a:rPr lang="en-US" altLang="zh-CN" dirty="0" smtClean="0"/>
              <a:t> (1792–1856)</a:t>
            </a:r>
          </a:p>
          <a:p>
            <a:r>
              <a:rPr lang="en-US" altLang="zh-CN" dirty="0" smtClean="0"/>
              <a:t>1826</a:t>
            </a:r>
            <a:r>
              <a:rPr lang="zh-CN" altLang="en-US" dirty="0" smtClean="0"/>
              <a:t>年正式建立罗氏几何</a:t>
            </a:r>
            <a:endParaRPr lang="zh-CN" altLang="en-US" dirty="0"/>
          </a:p>
        </p:txBody>
      </p:sp>
      <p:pic>
        <p:nvPicPr>
          <p:cNvPr id="6" name="图片 5" descr="09罗氏空间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0650" y="3717032"/>
            <a:ext cx="4265431" cy="2969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数学的继续发展</a:t>
            </a:r>
            <a:endParaRPr lang="zh-CN" altLang="en-US" dirty="0"/>
          </a:p>
        </p:txBody>
      </p:sp>
      <p:pic>
        <p:nvPicPr>
          <p:cNvPr id="5" name="内容占位符 4" descr="05 Georg_Cantor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63168" y="1828800"/>
            <a:ext cx="3255264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la-Latn" altLang="zh-CN" dirty="0" smtClean="0"/>
              <a:t>Georg F</a:t>
            </a:r>
            <a:r>
              <a:rPr lang="en-US" altLang="zh-CN" dirty="0" smtClean="0"/>
              <a:t>. L. P.</a:t>
            </a:r>
            <a:r>
              <a:rPr lang="la-Latn" altLang="zh-CN" dirty="0" smtClean="0"/>
              <a:t> Cantor</a:t>
            </a:r>
            <a:r>
              <a:rPr lang="en-US" altLang="zh-CN" dirty="0" smtClean="0"/>
              <a:t> (1845–1918)</a:t>
            </a:r>
          </a:p>
          <a:p>
            <a:r>
              <a:rPr lang="zh-CN" altLang="en-US" dirty="0" smtClean="0"/>
              <a:t>提出集合论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目的论的消除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539552" y="1700808"/>
            <a:ext cx="8136904" cy="4395192"/>
          </a:xfrm>
        </p:spPr>
        <p:txBody>
          <a:bodyPr/>
          <a:lstStyle/>
          <a:p>
            <a:r>
              <a:rPr lang="zh-CN" altLang="en-US" dirty="0" smtClean="0"/>
              <a:t>两种目的论：外在和内在</a:t>
            </a:r>
            <a:endParaRPr lang="en-US" altLang="zh-CN" dirty="0" smtClean="0"/>
          </a:p>
          <a:p>
            <a:r>
              <a:rPr lang="zh-CN" altLang="en-US" dirty="0" smtClean="0"/>
              <a:t>近代欧洲的机械化世界图景消除了亚里士多德自然观中的内在目的</a:t>
            </a:r>
            <a:endParaRPr lang="en-US" altLang="zh-CN" dirty="0" smtClean="0"/>
          </a:p>
          <a:p>
            <a:r>
              <a:rPr lang="zh-CN" altLang="en-US" dirty="0" smtClean="0"/>
              <a:t>物理学中只剩下唯一的外在目的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第一推动</a:t>
            </a:r>
            <a:endParaRPr lang="en-US" altLang="zh-CN" dirty="0" smtClean="0"/>
          </a:p>
          <a:p>
            <a:r>
              <a:rPr lang="en-US" altLang="zh-CN" dirty="0" smtClean="0"/>
              <a:t>19</a:t>
            </a:r>
            <a:r>
              <a:rPr lang="zh-CN" altLang="en-US" dirty="0" smtClean="0"/>
              <a:t>世纪目的论从生物学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中清除</a:t>
            </a:r>
            <a:endParaRPr lang="en-US" altLang="zh-CN" dirty="0" smtClean="0"/>
          </a:p>
          <a:p>
            <a:r>
              <a:rPr lang="en-US" altLang="zh-CN" dirty="0" smtClean="0"/>
              <a:t>20</a:t>
            </a:r>
            <a:r>
              <a:rPr lang="zh-CN" altLang="en-US" dirty="0" smtClean="0"/>
              <a:t>世纪的人存原理取消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了第一推动</a:t>
            </a:r>
            <a:endParaRPr lang="zh-CN" altLang="en-US" dirty="0"/>
          </a:p>
        </p:txBody>
      </p:sp>
      <p:pic>
        <p:nvPicPr>
          <p:cNvPr id="7" name="内容占位符 6" descr="05 Stephen Hawking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60032" y="4077072"/>
            <a:ext cx="3810000" cy="2540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现代科学的起源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5805264"/>
            <a:ext cx="233910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保真的演绎逻辑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84784"/>
            <a:ext cx="230425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基督教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57301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经院哲学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>
            <a:stCxn id="9" idx="2"/>
            <a:endCxn id="10" idx="0"/>
          </p:cNvCxnSpPr>
          <p:nvPr/>
        </p:nvCxnSpPr>
        <p:spPr bwMode="auto">
          <a:xfrm>
            <a:off x="1619672" y="1946449"/>
            <a:ext cx="0" cy="16265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直接箭头连接符 15"/>
          <p:cNvCxnSpPr>
            <a:stCxn id="5" idx="0"/>
            <a:endCxn id="10" idx="2"/>
          </p:cNvCxnSpPr>
          <p:nvPr/>
        </p:nvCxnSpPr>
        <p:spPr bwMode="auto">
          <a:xfrm flipH="1" flipV="1">
            <a:off x="1619672" y="4034681"/>
            <a:ext cx="17423" cy="17705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067944" y="1484784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线性时间观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/>
          <p:cNvCxnSpPr>
            <a:stCxn id="9" idx="3"/>
            <a:endCxn id="21" idx="1"/>
          </p:cNvCxnSpPr>
          <p:nvPr/>
        </p:nvCxnSpPr>
        <p:spPr bwMode="auto">
          <a:xfrm>
            <a:off x="2771800" y="1715617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203848" y="321297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人类中心主义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箭头连接符 36"/>
          <p:cNvCxnSpPr>
            <a:stCxn id="10" idx="3"/>
            <a:endCxn id="33" idx="1"/>
          </p:cNvCxnSpPr>
          <p:nvPr/>
        </p:nvCxnSpPr>
        <p:spPr bwMode="auto">
          <a:xfrm flipV="1">
            <a:off x="2771800" y="3443809"/>
            <a:ext cx="432048" cy="36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588224" y="227687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对未来的期待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箭头连接符 40"/>
          <p:cNvCxnSpPr>
            <a:stCxn id="21" idx="3"/>
            <a:endCxn id="40" idx="0"/>
          </p:cNvCxnSpPr>
          <p:nvPr/>
        </p:nvCxnSpPr>
        <p:spPr bwMode="auto">
          <a:xfrm>
            <a:off x="6012160" y="1715617"/>
            <a:ext cx="1728192" cy="5612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51" name="直接箭头连接符 50"/>
          <p:cNvCxnSpPr>
            <a:stCxn id="33" idx="2"/>
            <a:endCxn id="59" idx="0"/>
          </p:cNvCxnSpPr>
          <p:nvPr/>
        </p:nvCxnSpPr>
        <p:spPr bwMode="auto">
          <a:xfrm>
            <a:off x="4355976" y="3674641"/>
            <a:ext cx="684076" cy="6904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4139952" y="4365104"/>
            <a:ext cx="180020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消除目的论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55776" y="515719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自然数学化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直接箭头连接符 65"/>
          <p:cNvCxnSpPr>
            <a:stCxn id="33" idx="2"/>
            <a:endCxn id="64" idx="0"/>
          </p:cNvCxnSpPr>
          <p:nvPr/>
        </p:nvCxnSpPr>
        <p:spPr bwMode="auto">
          <a:xfrm flipH="1">
            <a:off x="3707904" y="3674641"/>
            <a:ext cx="648072" cy="14825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69" name="直接箭头连接符 68"/>
          <p:cNvCxnSpPr>
            <a:stCxn id="10" idx="3"/>
            <a:endCxn id="64" idx="0"/>
          </p:cNvCxnSpPr>
          <p:nvPr/>
        </p:nvCxnSpPr>
        <p:spPr bwMode="auto">
          <a:xfrm>
            <a:off x="2771800" y="3803849"/>
            <a:ext cx="936104" cy="135334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3" name="TextBox 21"/>
          <p:cNvSpPr txBox="1"/>
          <p:nvPr/>
        </p:nvSpPr>
        <p:spPr>
          <a:xfrm>
            <a:off x="1962167" y="2355267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求力意志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连接符 23"/>
          <p:cNvCxnSpPr>
            <a:endCxn id="23" idx="0"/>
          </p:cNvCxnSpPr>
          <p:nvPr/>
        </p:nvCxnSpPr>
        <p:spPr bwMode="auto">
          <a:xfrm>
            <a:off x="2771800" y="1715617"/>
            <a:ext cx="162475" cy="639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箭头连接符 24"/>
          <p:cNvCxnSpPr>
            <a:stCxn id="23" idx="2"/>
          </p:cNvCxnSpPr>
          <p:nvPr/>
        </p:nvCxnSpPr>
        <p:spPr bwMode="auto">
          <a:xfrm>
            <a:off x="2934275" y="2816932"/>
            <a:ext cx="1421701" cy="3960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传统的“激进革命”史观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83870" y="3494557"/>
            <a:ext cx="13409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古希腊科学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45826" y="2561107"/>
            <a:ext cx="126125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基督宗教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07726" y="4428007"/>
            <a:ext cx="13409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伊斯兰世界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 flipH="1" flipV="1">
            <a:off x="4640580" y="2053590"/>
            <a:ext cx="22860" cy="3352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4" idx="2"/>
            <a:endCxn id="6" idx="1"/>
          </p:cNvCxnSpPr>
          <p:nvPr/>
        </p:nvCxnSpPr>
        <p:spPr>
          <a:xfrm rot="16200000" flipH="1">
            <a:off x="1206650" y="3811597"/>
            <a:ext cx="748784" cy="853368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044459" y="2561107"/>
            <a:ext cx="121510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基督宗教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151084" y="3491072"/>
            <a:ext cx="111618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近代科学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932133" y="2109755"/>
            <a:ext cx="640151" cy="31158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300" b="1" dirty="0"/>
              <a:t>现</a:t>
            </a:r>
            <a:endParaRPr lang="en-US" altLang="zh-CN" sz="3300" b="1" dirty="0"/>
          </a:p>
          <a:p>
            <a:pPr algn="ctr"/>
            <a:r>
              <a:rPr lang="zh-CN" altLang="en-US" sz="3300" b="1" dirty="0"/>
              <a:t>代</a:t>
            </a:r>
            <a:endParaRPr lang="en-US" altLang="zh-CN" sz="3300" b="1" dirty="0"/>
          </a:p>
          <a:p>
            <a:pPr algn="ctr"/>
            <a:r>
              <a:rPr lang="zh-CN" altLang="en-US" sz="3300" b="1" dirty="0"/>
              <a:t>科</a:t>
            </a:r>
            <a:endParaRPr lang="en-US" altLang="zh-CN" sz="3300" b="1" dirty="0"/>
          </a:p>
          <a:p>
            <a:pPr algn="ctr"/>
            <a:r>
              <a:rPr lang="zh-CN" altLang="en-US" sz="3300" b="1" dirty="0"/>
              <a:t>学</a:t>
            </a:r>
            <a:endParaRPr lang="zh-CN" altLang="en-US" sz="3300" b="1" dirty="0"/>
          </a:p>
        </p:txBody>
      </p:sp>
      <p:cxnSp>
        <p:nvCxnSpPr>
          <p:cNvPr id="17" name="曲线连接符 16"/>
          <p:cNvCxnSpPr>
            <a:stCxn id="6" idx="3"/>
            <a:endCxn id="18" idx="2"/>
          </p:cNvCxnSpPr>
          <p:nvPr/>
        </p:nvCxnSpPr>
        <p:spPr>
          <a:xfrm flipV="1">
            <a:off x="3348702" y="3863889"/>
            <a:ext cx="613734" cy="748784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368111" y="3494557"/>
            <a:ext cx="118864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文艺复兴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5" idx="3"/>
            <a:endCxn id="13" idx="1"/>
          </p:cNvCxnSpPr>
          <p:nvPr/>
        </p:nvCxnSpPr>
        <p:spPr>
          <a:xfrm>
            <a:off x="3307080" y="2745773"/>
            <a:ext cx="737379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5" idx="1"/>
            <a:endCxn id="4" idx="0"/>
          </p:cNvCxnSpPr>
          <p:nvPr/>
        </p:nvCxnSpPr>
        <p:spPr>
          <a:xfrm rot="10800000" flipV="1">
            <a:off x="1154358" y="2745773"/>
            <a:ext cx="891468" cy="748784"/>
          </a:xfrm>
          <a:prstGeom prst="curved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乘号 25"/>
          <p:cNvSpPr/>
          <p:nvPr/>
        </p:nvSpPr>
        <p:spPr>
          <a:xfrm>
            <a:off x="4144993" y="2990040"/>
            <a:ext cx="392537" cy="4218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7" name="直接箭头连接符 26"/>
          <p:cNvCxnSpPr>
            <a:stCxn id="18" idx="3"/>
            <a:endCxn id="14" idx="1"/>
          </p:cNvCxnSpPr>
          <p:nvPr/>
        </p:nvCxnSpPr>
        <p:spPr>
          <a:xfrm flipV="1">
            <a:off x="4556760" y="3675738"/>
            <a:ext cx="594324" cy="348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4" idx="3"/>
            <a:endCxn id="15" idx="1"/>
          </p:cNvCxnSpPr>
          <p:nvPr/>
        </p:nvCxnSpPr>
        <p:spPr>
          <a:xfrm flipV="1">
            <a:off x="6267269" y="3667681"/>
            <a:ext cx="1664864" cy="8057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18" idx="0"/>
            <a:endCxn id="13" idx="2"/>
          </p:cNvCxnSpPr>
          <p:nvPr/>
        </p:nvCxnSpPr>
        <p:spPr>
          <a:xfrm rot="5400000" flipH="1" flipV="1">
            <a:off x="4025164" y="2867711"/>
            <a:ext cx="564118" cy="689575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14" idx="0"/>
            <a:endCxn id="13" idx="3"/>
          </p:cNvCxnSpPr>
          <p:nvPr/>
        </p:nvCxnSpPr>
        <p:spPr>
          <a:xfrm rot="16200000" flipV="1">
            <a:off x="5111721" y="2893615"/>
            <a:ext cx="745299" cy="449615"/>
          </a:xfrm>
          <a:prstGeom prst="curved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乘号 39"/>
          <p:cNvSpPr/>
          <p:nvPr/>
        </p:nvSpPr>
        <p:spPr>
          <a:xfrm>
            <a:off x="5274333" y="2788316"/>
            <a:ext cx="685800" cy="6858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45" name="曲线连接符 44"/>
          <p:cNvCxnSpPr>
            <a:stCxn id="6" idx="0"/>
            <a:endCxn id="5" idx="2"/>
          </p:cNvCxnSpPr>
          <p:nvPr/>
        </p:nvCxnSpPr>
        <p:spPr>
          <a:xfrm rot="16200000" flipV="1">
            <a:off x="1928550" y="3678342"/>
            <a:ext cx="1497568" cy="1761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乘号 47"/>
          <p:cNvSpPr/>
          <p:nvPr/>
        </p:nvSpPr>
        <p:spPr>
          <a:xfrm>
            <a:off x="1093417" y="2599396"/>
            <a:ext cx="685800" cy="6858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文本框 48"/>
          <p:cNvSpPr txBox="1"/>
          <p:nvPr/>
        </p:nvSpPr>
        <p:spPr>
          <a:xfrm>
            <a:off x="4085685" y="5440304"/>
            <a:ext cx="1188649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科学革命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27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  <p:bldP spid="15" grpId="0" animBg="1"/>
      <p:bldP spid="18" grpId="0" animBg="1"/>
      <p:bldP spid="26" grpId="0" animBg="1"/>
      <p:bldP spid="40" grpId="0" animBg="1"/>
      <p:bldP spid="48" grpId="0" animBg="1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现代思维和传统思维对比（五）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1828800"/>
          <a:ext cx="7846640" cy="440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1200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711108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基本不对自然进行数学化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普通对自然进行数学化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497219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倾向目的论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不承认目的论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科学革命的伟人</a:t>
            </a:r>
            <a:endParaRPr lang="zh-CN" altLang="en-US" dirty="0"/>
          </a:p>
        </p:txBody>
      </p:sp>
      <p:pic>
        <p:nvPicPr>
          <p:cNvPr id="4" name="内容占位符 3" descr="07哥白尼像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1720" y="1268760"/>
            <a:ext cx="2162463" cy="2520280"/>
          </a:xfrm>
        </p:spPr>
      </p:pic>
      <p:pic>
        <p:nvPicPr>
          <p:cNvPr id="5" name="图片 4" descr="07伽利略像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268760"/>
            <a:ext cx="2736304" cy="2522739"/>
          </a:xfrm>
          <a:prstGeom prst="rect">
            <a:avLst/>
          </a:prstGeom>
        </p:spPr>
      </p:pic>
      <p:pic>
        <p:nvPicPr>
          <p:cNvPr id="6" name="图片 5" descr="07布鲁诺像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5951" y="3933056"/>
            <a:ext cx="1911993" cy="2736304"/>
          </a:xfrm>
          <a:prstGeom prst="rect">
            <a:avLst/>
          </a:prstGeom>
        </p:spPr>
      </p:pic>
      <p:pic>
        <p:nvPicPr>
          <p:cNvPr id="7" name="图片 6" descr="07牛顿像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3861048"/>
            <a:ext cx="2291974" cy="27809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627353" y="1999037"/>
            <a:ext cx="1306938" cy="344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02580"/>
            <a:ext cx="7886700" cy="994172"/>
          </a:xfrm>
        </p:spPr>
        <p:txBody>
          <a:bodyPr/>
          <a:lstStyle/>
          <a:p>
            <a:r>
              <a:rPr lang="zh-CN" altLang="en-US" dirty="0" smtClean="0"/>
              <a:t>更符合史实的“渐进革命”史观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83870" y="3624097"/>
            <a:ext cx="13409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古希腊科学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45826" y="2721127"/>
            <a:ext cx="126125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基督宗教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8768" y="1952142"/>
            <a:ext cx="13409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伊斯兰世界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曲线连接符 7"/>
          <p:cNvCxnSpPr>
            <a:stCxn id="4" idx="0"/>
            <a:endCxn id="6" idx="1"/>
          </p:cNvCxnSpPr>
          <p:nvPr/>
        </p:nvCxnSpPr>
        <p:spPr>
          <a:xfrm rot="5400000" flipH="1" flipV="1">
            <a:off x="837919" y="2453248"/>
            <a:ext cx="1487289" cy="854410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044459" y="2721127"/>
            <a:ext cx="121510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基督宗教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151084" y="3620612"/>
            <a:ext cx="111618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近代科学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32133" y="2308147"/>
            <a:ext cx="640151" cy="2496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300" b="1" dirty="0"/>
              <a:t>现</a:t>
            </a:r>
            <a:endParaRPr lang="en-US" altLang="zh-CN" sz="3300" b="1" dirty="0"/>
          </a:p>
          <a:p>
            <a:pPr algn="ctr"/>
            <a:r>
              <a:rPr lang="zh-CN" altLang="en-US" sz="3300" b="1" dirty="0"/>
              <a:t>代</a:t>
            </a:r>
            <a:endParaRPr lang="en-US" altLang="zh-CN" sz="3300" b="1" dirty="0"/>
          </a:p>
          <a:p>
            <a:pPr algn="ctr"/>
            <a:r>
              <a:rPr lang="zh-CN" altLang="en-US" sz="3300" b="1" dirty="0"/>
              <a:t>科</a:t>
            </a:r>
            <a:endParaRPr lang="en-US" altLang="zh-CN" sz="3300" b="1" dirty="0"/>
          </a:p>
          <a:p>
            <a:pPr algn="ctr"/>
            <a:r>
              <a:rPr lang="zh-CN" altLang="en-US" sz="3300" b="1" dirty="0"/>
              <a:t>学</a:t>
            </a:r>
            <a:endParaRPr lang="zh-CN" altLang="en-US" sz="3300" b="1" dirty="0"/>
          </a:p>
        </p:txBody>
      </p:sp>
      <p:cxnSp>
        <p:nvCxnSpPr>
          <p:cNvPr id="12" name="曲线连接符 11"/>
          <p:cNvCxnSpPr>
            <a:stCxn id="6" idx="3"/>
            <a:endCxn id="13" idx="0"/>
          </p:cNvCxnSpPr>
          <p:nvPr/>
        </p:nvCxnSpPr>
        <p:spPr>
          <a:xfrm>
            <a:off x="3349744" y="2136808"/>
            <a:ext cx="589778" cy="1487289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368111" y="3624097"/>
            <a:ext cx="114282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文艺复兴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5" idx="3"/>
            <a:endCxn id="9" idx="1"/>
          </p:cNvCxnSpPr>
          <p:nvPr/>
        </p:nvCxnSpPr>
        <p:spPr>
          <a:xfrm>
            <a:off x="3307080" y="2905793"/>
            <a:ext cx="737379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5" idx="1"/>
            <a:endCxn id="4" idx="0"/>
          </p:cNvCxnSpPr>
          <p:nvPr/>
        </p:nvCxnSpPr>
        <p:spPr>
          <a:xfrm rot="10800000" flipV="1">
            <a:off x="1154358" y="2905793"/>
            <a:ext cx="891468" cy="718304"/>
          </a:xfrm>
          <a:prstGeom prst="curved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3" idx="3"/>
            <a:endCxn id="10" idx="1"/>
          </p:cNvCxnSpPr>
          <p:nvPr/>
        </p:nvCxnSpPr>
        <p:spPr>
          <a:xfrm flipV="1">
            <a:off x="4510933" y="3805278"/>
            <a:ext cx="640151" cy="348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3"/>
            <a:endCxn id="11" idx="1"/>
          </p:cNvCxnSpPr>
          <p:nvPr/>
        </p:nvCxnSpPr>
        <p:spPr>
          <a:xfrm flipV="1">
            <a:off x="6267269" y="3556279"/>
            <a:ext cx="1664864" cy="248999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0"/>
            <a:endCxn id="9" idx="2"/>
          </p:cNvCxnSpPr>
          <p:nvPr/>
        </p:nvCxnSpPr>
        <p:spPr>
          <a:xfrm rot="5400000" flipH="1" flipV="1">
            <a:off x="4028947" y="3001034"/>
            <a:ext cx="533638" cy="712489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0" idx="0"/>
            <a:endCxn id="9" idx="3"/>
          </p:cNvCxnSpPr>
          <p:nvPr/>
        </p:nvCxnSpPr>
        <p:spPr>
          <a:xfrm rot="16200000" flipV="1">
            <a:off x="5126961" y="3038395"/>
            <a:ext cx="714819" cy="449615"/>
          </a:xfrm>
          <a:prstGeom prst="curved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5" idx="2"/>
            <a:endCxn id="13" idx="1"/>
          </p:cNvCxnSpPr>
          <p:nvPr/>
        </p:nvCxnSpPr>
        <p:spPr>
          <a:xfrm rot="16200000" flipH="1">
            <a:off x="2663130" y="3103782"/>
            <a:ext cx="718304" cy="691658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705394" y="5052482"/>
            <a:ext cx="1188649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科学革命</a:t>
            </a:r>
            <a:endParaRPr lang="zh-CN" altLang="en-US" dirty="0"/>
          </a:p>
        </p:txBody>
      </p:sp>
      <p:cxnSp>
        <p:nvCxnSpPr>
          <p:cNvPr id="25" name="曲线连接符 24"/>
          <p:cNvCxnSpPr>
            <a:stCxn id="4" idx="3"/>
            <a:endCxn id="5" idx="2"/>
          </p:cNvCxnSpPr>
          <p:nvPr/>
        </p:nvCxnSpPr>
        <p:spPr>
          <a:xfrm flipV="1">
            <a:off x="1824846" y="3090459"/>
            <a:ext cx="851607" cy="718304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072891" y="4393256"/>
            <a:ext cx="118882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神秘主义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曲线连接符 35"/>
          <p:cNvCxnSpPr>
            <a:stCxn id="32" idx="3"/>
            <a:endCxn id="13" idx="2"/>
          </p:cNvCxnSpPr>
          <p:nvPr/>
        </p:nvCxnSpPr>
        <p:spPr>
          <a:xfrm flipV="1">
            <a:off x="3261720" y="3993429"/>
            <a:ext cx="677802" cy="584493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9" idx="2"/>
            <a:endCxn id="10" idx="0"/>
          </p:cNvCxnSpPr>
          <p:nvPr/>
        </p:nvCxnSpPr>
        <p:spPr>
          <a:xfrm rot="16200000" flipH="1">
            <a:off x="4915518" y="2826952"/>
            <a:ext cx="530153" cy="105716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32" idx="3"/>
            <a:endCxn id="10" idx="1"/>
          </p:cNvCxnSpPr>
          <p:nvPr/>
        </p:nvCxnSpPr>
        <p:spPr>
          <a:xfrm flipV="1">
            <a:off x="3261720" y="3805278"/>
            <a:ext cx="1889364" cy="772644"/>
          </a:xfrm>
          <a:prstGeom prst="curvedConnector3">
            <a:avLst>
              <a:gd name="adj1" fmla="val 65981"/>
            </a:avLst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331640" y="5451589"/>
            <a:ext cx="260110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盎格鲁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萨克森经验主义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曲线连接符 60"/>
          <p:cNvCxnSpPr>
            <a:stCxn id="60" idx="0"/>
            <a:endCxn id="13" idx="2"/>
          </p:cNvCxnSpPr>
          <p:nvPr/>
        </p:nvCxnSpPr>
        <p:spPr>
          <a:xfrm rot="5400000" flipH="1" flipV="1">
            <a:off x="2556777" y="4068845"/>
            <a:ext cx="1458160" cy="1307329"/>
          </a:xfrm>
          <a:prstGeom prst="curvedConnector3">
            <a:avLst>
              <a:gd name="adj1" fmla="val 36393"/>
            </a:avLst>
          </a:prstGeom>
          <a:ln w="12700">
            <a:solidFill>
              <a:schemeClr val="accent2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60" idx="3"/>
            <a:endCxn id="10" idx="1"/>
          </p:cNvCxnSpPr>
          <p:nvPr/>
        </p:nvCxnSpPr>
        <p:spPr>
          <a:xfrm flipV="1">
            <a:off x="3932746" y="3805278"/>
            <a:ext cx="1218338" cy="1830977"/>
          </a:xfrm>
          <a:prstGeom prst="curvedConnector3">
            <a:avLst>
              <a:gd name="adj1" fmla="val 45044"/>
            </a:avLst>
          </a:prstGeom>
          <a:ln w="12700">
            <a:solidFill>
              <a:schemeClr val="accent2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60" idx="3"/>
            <a:endCxn id="11" idx="2"/>
          </p:cNvCxnSpPr>
          <p:nvPr/>
        </p:nvCxnSpPr>
        <p:spPr>
          <a:xfrm flipV="1">
            <a:off x="3932746" y="4804411"/>
            <a:ext cx="4319463" cy="831844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9" idx="3"/>
            <a:endCxn id="11" idx="1"/>
          </p:cNvCxnSpPr>
          <p:nvPr/>
        </p:nvCxnSpPr>
        <p:spPr>
          <a:xfrm>
            <a:off x="5259562" y="2905793"/>
            <a:ext cx="2672571" cy="65048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/>
          <p:cNvCxnSpPr>
            <a:stCxn id="6" idx="2"/>
            <a:endCxn id="5" idx="0"/>
          </p:cNvCxnSpPr>
          <p:nvPr/>
        </p:nvCxnSpPr>
        <p:spPr>
          <a:xfrm rot="5400000">
            <a:off x="2478029" y="2519899"/>
            <a:ext cx="399653" cy="280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13" idx="0"/>
            <a:endCxn id="9" idx="1"/>
          </p:cNvCxnSpPr>
          <p:nvPr/>
        </p:nvCxnSpPr>
        <p:spPr>
          <a:xfrm rot="5400000" flipH="1" flipV="1">
            <a:off x="3632838" y="3212477"/>
            <a:ext cx="718304" cy="104937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曲线连接符 96"/>
          <p:cNvCxnSpPr>
            <a:stCxn id="5" idx="2"/>
            <a:endCxn id="32" idx="0"/>
          </p:cNvCxnSpPr>
          <p:nvPr/>
        </p:nvCxnSpPr>
        <p:spPr>
          <a:xfrm rot="5400000">
            <a:off x="2020482" y="3737284"/>
            <a:ext cx="1302797" cy="9147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曲线连接符 99"/>
          <p:cNvCxnSpPr>
            <a:stCxn id="5" idx="2"/>
            <a:endCxn id="32" idx="1"/>
          </p:cNvCxnSpPr>
          <p:nvPr/>
        </p:nvCxnSpPr>
        <p:spPr>
          <a:xfrm rot="5400000">
            <a:off x="1630941" y="3532409"/>
            <a:ext cx="1487463" cy="603562"/>
          </a:xfrm>
          <a:prstGeom prst="curvedConnector4">
            <a:avLst>
              <a:gd name="adj1" fmla="val 64091"/>
              <a:gd name="adj2" fmla="val 137875"/>
            </a:avLst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4" idx="3"/>
            <a:endCxn id="13" idx="1"/>
          </p:cNvCxnSpPr>
          <p:nvPr/>
        </p:nvCxnSpPr>
        <p:spPr>
          <a:xfrm>
            <a:off x="1824846" y="3808763"/>
            <a:ext cx="1543265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24" grpId="0"/>
      <p:bldP spid="32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哥白尼革命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哥白尼</a:t>
            </a:r>
            <a:r>
              <a:rPr lang="en-US" altLang="zh-CN" dirty="0" smtClean="0"/>
              <a:t>(1473–1543)</a:t>
            </a:r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天球运行论</a:t>
            </a:r>
            <a:r>
              <a:rPr lang="en-US" altLang="zh-CN" dirty="0" smtClean="0"/>
              <a:t>》</a:t>
            </a:r>
          </a:p>
          <a:p>
            <a:r>
              <a:rPr lang="en-US" altLang="zh-CN" i="1" dirty="0" smtClean="0"/>
              <a:t>De Revolutionibus </a:t>
            </a:r>
            <a:r>
              <a:rPr lang="en-US" altLang="zh-CN" i="1" dirty="0" err="1" smtClean="0"/>
              <a:t>Orbium</a:t>
            </a:r>
            <a:r>
              <a:rPr lang="en-US" altLang="zh-CN" i="1" dirty="0" smtClean="0"/>
              <a:t> </a:t>
            </a:r>
            <a:r>
              <a:rPr lang="en-US" altLang="zh-CN" i="1" dirty="0" err="1" smtClean="0"/>
              <a:t>Coelestium</a:t>
            </a:r>
            <a:endParaRPr lang="en-US" altLang="zh-CN" i="1" dirty="0" smtClean="0"/>
          </a:p>
          <a:p>
            <a:endParaRPr lang="zh-CN" altLang="en-US" dirty="0"/>
          </a:p>
        </p:txBody>
      </p:sp>
      <p:pic>
        <p:nvPicPr>
          <p:cNvPr id="6" name="内容占位符 5" descr="哥白尼像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22518" y="1828800"/>
            <a:ext cx="3661363" cy="42672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哥白尼革命</a:t>
            </a:r>
            <a:endParaRPr lang="zh-CN" altLang="en-US" dirty="0"/>
          </a:p>
        </p:txBody>
      </p:sp>
      <p:pic>
        <p:nvPicPr>
          <p:cNvPr id="4" name="内容占位符 3" descr="日心说简图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1519" y="1412776"/>
            <a:ext cx="5292809" cy="4968552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5508104" y="5085184"/>
            <a:ext cx="3419872" cy="1368152"/>
          </a:xfrm>
        </p:spPr>
        <p:txBody>
          <a:bodyPr/>
          <a:lstStyle/>
          <a:p>
            <a:pPr indent="0">
              <a:buNone/>
            </a:pPr>
            <a:r>
              <a:rPr lang="zh-CN" altLang="en-US" dirty="0" smtClean="0"/>
              <a:t>辉格式科学史眼中的哥白尼日心说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托勒密和哥白尼体系的对比</a:t>
            </a:r>
            <a:endParaRPr lang="zh-CN" altLang="en-US" dirty="0"/>
          </a:p>
        </p:txBody>
      </p:sp>
      <p:pic>
        <p:nvPicPr>
          <p:cNvPr id="4" name="内容占位符 3" descr="地心说和日心说的对比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3120" y="1556792"/>
            <a:ext cx="8295322" cy="47525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第谷体系</a:t>
            </a:r>
            <a:endParaRPr lang="zh-CN" altLang="en-US" dirty="0"/>
          </a:p>
        </p:txBody>
      </p:sp>
      <p:pic>
        <p:nvPicPr>
          <p:cNvPr id="6" name="内容占位符 5" descr="Tycho_Brahe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908720"/>
            <a:ext cx="2873248" cy="4267200"/>
          </a:xfrm>
        </p:spPr>
      </p:pic>
      <p:pic>
        <p:nvPicPr>
          <p:cNvPr id="7" name="内容占位符 6" descr="第谷模型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2555776" y="3573016"/>
            <a:ext cx="6264696" cy="304181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317</TotalTime>
  <Words>642</Words>
  <Application>Microsoft Office PowerPoint</Application>
  <PresentationFormat>全屏显示(4:3)</PresentationFormat>
  <Paragraphs>151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宋体</vt:lpstr>
      <vt:lpstr>微软雅黑</vt:lpstr>
      <vt:lpstr>Arial</vt:lpstr>
      <vt:lpstr>工业</vt:lpstr>
      <vt:lpstr>来自天空的革命</vt:lpstr>
      <vt:lpstr>现代科学的起源</vt:lpstr>
      <vt:lpstr>传统的“激进革命”史观</vt:lpstr>
      <vt:lpstr>科学革命的伟人</vt:lpstr>
      <vt:lpstr>更符合史实的“渐进革命”史观</vt:lpstr>
      <vt:lpstr>哥白尼革命</vt:lpstr>
      <vt:lpstr>哥白尼革命</vt:lpstr>
      <vt:lpstr>托勒密和哥白尼体系的对比</vt:lpstr>
      <vt:lpstr>第谷体系</vt:lpstr>
      <vt:lpstr>哥白尼日心说遇到的科学困境</vt:lpstr>
      <vt:lpstr>新柏拉图主义</vt:lpstr>
      <vt:lpstr>新柏拉图主义</vt:lpstr>
      <vt:lpstr>开普勒的工作</vt:lpstr>
      <vt:lpstr>布鲁诺</vt:lpstr>
      <vt:lpstr>布鲁诺的神学观点vs天主教观点</vt:lpstr>
      <vt:lpstr>伽利略</vt:lpstr>
      <vt:lpstr>传说中的“比萨斜塔实验”</vt:lpstr>
      <vt:lpstr>物理学与数学的结合</vt:lpstr>
      <vt:lpstr>笛卡尔</vt:lpstr>
      <vt:lpstr>牛顿</vt:lpstr>
      <vt:lpstr>牛顿物理学的绝对时空观</vt:lpstr>
      <vt:lpstr>数学的抽象过程</vt:lpstr>
      <vt:lpstr>数学的抽象过程</vt:lpstr>
      <vt:lpstr>数学的继续发展</vt:lpstr>
      <vt:lpstr>数学的继续发展</vt:lpstr>
      <vt:lpstr>数学的继续发展</vt:lpstr>
      <vt:lpstr>数学的继续发展</vt:lpstr>
      <vt:lpstr>目的论的消除</vt:lpstr>
      <vt:lpstr>现代科学的起源</vt:lpstr>
      <vt:lpstr>现代思维和传统思维对比（五）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来自天空的革命</dc:title>
  <dc:creator>Benjamin Liu</dc:creator>
  <cp:lastModifiedBy>Benjamin Liu</cp:lastModifiedBy>
  <cp:revision>31</cp:revision>
  <dcterms:created xsi:type="dcterms:W3CDTF">2018-03-26T02:38:23Z</dcterms:created>
  <dcterms:modified xsi:type="dcterms:W3CDTF">2020-10-12T07:24:07Z</dcterms:modified>
</cp:coreProperties>
</file>